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dirty="0"/>
              <a:t>Click to edit Master title style</a:t>
            </a:r>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AB3A824-1A51-4B26-AD58-A6D8E14F6C04}" type="datetimeFigureOut">
              <a:rPr lang="en-US" dirty="0"/>
              <a:t>11/12/2019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857E33E-8B18-4087-B112-809917729534}" type="datetimeFigureOut">
              <a:rPr lang="en-US" dirty="0"/>
              <a:t>11/12/2019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dirty="0"/>
              <a:t>Click to edit Master title style</a:t>
            </a:r>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3FFE419-2371-464F-8239-3959401C3561}" type="datetimeFigureOut">
              <a:rPr lang="en-US" dirty="0"/>
              <a:t>11/12/2019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7D162C4-EDD9-4389-A98B-B87ECEA2A816}" type="datetimeFigureOut">
              <a:rPr lang="en-US" dirty="0"/>
              <a:t>11/12/2019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dirty="0"/>
              <a:t>Click to edit Master title style</a:t>
            </a:r>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11/12/2019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dirty="0"/>
              <a:t>Click to edit Master title style</a:t>
            </a:r>
          </a:p>
        </p:txBody>
      </p:sp>
      <p:sp>
        <p:nvSpPr>
          <p:cNvPr id="3" name="Content Placeholder 2"/>
          <p:cNvSpPr>
            <a:spLocks noGrp="1"/>
          </p:cNvSpPr>
          <p:nvPr>
            <p:ph sz="half" idx="1"/>
          </p:nvPr>
        </p:nvSpPr>
        <p:spPr>
          <a:xfrm>
            <a:off x="2605374" y="2052116"/>
            <a:ext cx="3891960" cy="39978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666636" y="2052114"/>
            <a:ext cx="3894222" cy="399782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A954B2F-12DE-47F5-8894-472B206D2E1E}" type="datetimeFigureOut">
              <a:rPr lang="en-US" dirty="0"/>
              <a:t>11/12/2019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dirty="0"/>
              <a:t>Click to edit Master title style</a:t>
            </a:r>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3F30E46F-7819-4ACF-B48B-48222C2ACC88}" type="datetimeFigureOut">
              <a:rPr lang="en-US" dirty="0"/>
              <a:t>11/12/2019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1FAF3416-4057-4DAA-829D-4CA07428D088}" type="datetimeFigureOut">
              <a:rPr lang="en-US" dirty="0"/>
              <a:t>11/12/2019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11/12/2019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dirty="0"/>
              <a:t>Click to edit Master title style</a:t>
            </a:r>
          </a:p>
        </p:txBody>
      </p:sp>
      <p:sp>
        <p:nvSpPr>
          <p:cNvPr id="3" name="Content Placeholder 2"/>
          <p:cNvSpPr>
            <a:spLocks noGrp="1"/>
          </p:cNvSpPr>
          <p:nvPr>
            <p:ph idx="1"/>
          </p:nvPr>
        </p:nvSpPr>
        <p:spPr>
          <a:xfrm>
            <a:off x="5120154" y="805818"/>
            <a:ext cx="5446278" cy="5244126"/>
          </a:xfrm>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11/12/2019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dirty="0"/>
              <a:t>Click to edit Master title style</a:t>
            </a:r>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11/12/2019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3.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11/12/2019</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hyperlink" Target="mailto:Deshmukh@gmail.com"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C910-25E8-8E40-A320-66F190D60C49}"/>
              </a:ext>
            </a:extLst>
          </p:cNvPr>
          <p:cNvSpPr>
            <a:spLocks noGrp="1"/>
          </p:cNvSpPr>
          <p:nvPr>
            <p:ph type="ctrTitle"/>
          </p:nvPr>
        </p:nvSpPr>
        <p:spPr>
          <a:xfrm>
            <a:off x="1259134" y="421746"/>
            <a:ext cx="7457521" cy="4883730"/>
          </a:xfrm>
        </p:spPr>
        <p:txBody>
          <a:bodyPr>
            <a:normAutofit/>
          </a:bodyPr>
          <a:lstStyle/>
          <a:p>
            <a:r>
              <a:rPr lang="en-IN">
                <a:solidFill>
                  <a:srgbClr val="FF0000"/>
                </a:solidFill>
              </a:rPr>
              <a:t>Compulsory English</a:t>
            </a:r>
            <a:br>
              <a:rPr lang="en-IN">
                <a:solidFill>
                  <a:srgbClr val="FF0000"/>
                </a:solidFill>
              </a:rPr>
            </a:br>
            <a:r>
              <a:rPr lang="en-IN">
                <a:solidFill>
                  <a:srgbClr val="FF0000"/>
                </a:solidFill>
              </a:rPr>
              <a:t>for B.A First Year</a:t>
            </a:r>
            <a:br>
              <a:rPr lang="en-IN">
                <a:solidFill>
                  <a:srgbClr val="FF0000"/>
                </a:solidFill>
              </a:rPr>
            </a:br>
            <a:r>
              <a:rPr lang="en-IN">
                <a:solidFill>
                  <a:schemeClr val="accent3"/>
                </a:solidFill>
              </a:rPr>
              <a:t>Semister 2</a:t>
            </a:r>
            <a:br>
              <a:rPr lang="en-IN">
                <a:solidFill>
                  <a:schemeClr val="accent3"/>
                </a:solidFill>
              </a:rPr>
            </a:br>
            <a:r>
              <a:rPr lang="en-IN">
                <a:solidFill>
                  <a:schemeClr val="accent3"/>
                </a:solidFill>
              </a:rPr>
              <a:t>Year:2019-20,</a:t>
            </a:r>
            <a:br>
              <a:rPr lang="en-IN">
                <a:solidFill>
                  <a:schemeClr val="accent3"/>
                </a:solidFill>
              </a:rPr>
            </a:br>
            <a:endParaRPr lang="en-US">
              <a:solidFill>
                <a:srgbClr val="FF0000"/>
              </a:solidFill>
            </a:endParaRPr>
          </a:p>
        </p:txBody>
      </p:sp>
      <p:sp>
        <p:nvSpPr>
          <p:cNvPr id="3" name="Subtitle 2">
            <a:extLst>
              <a:ext uri="{FF2B5EF4-FFF2-40B4-BE49-F238E27FC236}">
                <a16:creationId xmlns:a16="http://schemas.microsoft.com/office/drawing/2014/main" id="{369020F5-1634-2D49-80E8-DFDC98523E8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4742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757FF-B975-114B-A83A-478080300E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A523951-A8AF-BF4C-A458-57F2D548D269}"/>
              </a:ext>
            </a:extLst>
          </p:cNvPr>
          <p:cNvSpPr>
            <a:spLocks noGrp="1"/>
          </p:cNvSpPr>
          <p:nvPr>
            <p:ph idx="1"/>
          </p:nvPr>
        </p:nvSpPr>
        <p:spPr/>
        <p:txBody>
          <a:bodyPr>
            <a:normAutofit/>
          </a:bodyPr>
          <a:lstStyle/>
          <a:p>
            <a:r>
              <a:rPr lang="en-IN" sz="4400" b="1">
                <a:solidFill>
                  <a:schemeClr val="accent3"/>
                </a:solidFill>
              </a:rPr>
              <a:t>Preparing Curriculum vitae</a:t>
            </a:r>
            <a:endParaRPr lang="en-US" sz="4400" b="1" baseline="-25000">
              <a:solidFill>
                <a:schemeClr val="accent3"/>
              </a:solidFill>
            </a:endParaRPr>
          </a:p>
        </p:txBody>
      </p:sp>
    </p:spTree>
    <p:extLst>
      <p:ext uri="{BB962C8B-B14F-4D97-AF65-F5344CB8AC3E}">
        <p14:creationId xmlns:p14="http://schemas.microsoft.com/office/powerpoint/2010/main" val="2493414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2C9BF-CBC5-9140-8D9F-1D10FFEED0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3A2F49-AD31-EF47-816D-441F92D343FC}"/>
              </a:ext>
            </a:extLst>
          </p:cNvPr>
          <p:cNvSpPr>
            <a:spLocks noGrp="1"/>
          </p:cNvSpPr>
          <p:nvPr>
            <p:ph idx="1"/>
          </p:nvPr>
        </p:nvSpPr>
        <p:spPr/>
        <p:txBody>
          <a:bodyPr>
            <a:normAutofit fontScale="92500" lnSpcReduction="10000"/>
          </a:bodyPr>
          <a:lstStyle/>
          <a:p>
            <a:r>
              <a:rPr lang="en-IN" sz="4000">
                <a:solidFill>
                  <a:schemeClr val="accent5">
                    <a:lumMod val="60000"/>
                    <a:lumOff val="40000"/>
                  </a:schemeClr>
                </a:solidFill>
              </a:rPr>
              <a:t>You perhaps know the full form of C.V is.Its full form is curriculum vitae which generally means information about yourself.We often hear it called as your ‘bio data’ which is used only in </a:t>
            </a:r>
            <a:r>
              <a:rPr lang="en-IN" sz="4300">
                <a:solidFill>
                  <a:schemeClr val="accent5">
                    <a:lumMod val="60000"/>
                    <a:lumOff val="40000"/>
                  </a:schemeClr>
                </a:solidFill>
              </a:rPr>
              <a:t>India</a:t>
            </a:r>
            <a:r>
              <a:rPr lang="en-IN"/>
              <a:t>.</a:t>
            </a:r>
            <a:endParaRPr lang="en-US"/>
          </a:p>
        </p:txBody>
      </p:sp>
    </p:spTree>
    <p:extLst>
      <p:ext uri="{BB962C8B-B14F-4D97-AF65-F5344CB8AC3E}">
        <p14:creationId xmlns:p14="http://schemas.microsoft.com/office/powerpoint/2010/main" val="3653904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AB77B-9078-A046-9038-942EEB7A61ED}"/>
              </a:ext>
            </a:extLst>
          </p:cNvPr>
          <p:cNvSpPr>
            <a:spLocks noGrp="1"/>
          </p:cNvSpPr>
          <p:nvPr>
            <p:ph type="title"/>
          </p:nvPr>
        </p:nvSpPr>
        <p:spPr>
          <a:xfrm>
            <a:off x="313584" y="331912"/>
            <a:ext cx="7958331" cy="952287"/>
          </a:xfrm>
        </p:spPr>
        <p:txBody>
          <a:bodyPr>
            <a:normAutofit/>
          </a:bodyPr>
          <a:lstStyle/>
          <a:p>
            <a:r>
              <a:rPr lang="en-IN" sz="4400">
                <a:solidFill>
                  <a:srgbClr val="FF0000"/>
                </a:solidFill>
              </a:rPr>
              <a:t>Curriculum Vitae</a:t>
            </a:r>
            <a:endParaRPr lang="en-US" sz="4400">
              <a:solidFill>
                <a:srgbClr val="FF0000"/>
              </a:solidFill>
            </a:endParaRPr>
          </a:p>
        </p:txBody>
      </p:sp>
      <p:sp>
        <p:nvSpPr>
          <p:cNvPr id="3" name="Content Placeholder 2">
            <a:extLst>
              <a:ext uri="{FF2B5EF4-FFF2-40B4-BE49-F238E27FC236}">
                <a16:creationId xmlns:a16="http://schemas.microsoft.com/office/drawing/2014/main" id="{B89370CC-581E-DF4A-B49F-DB708DA8528B}"/>
              </a:ext>
            </a:extLst>
          </p:cNvPr>
          <p:cNvSpPr>
            <a:spLocks noGrp="1"/>
          </p:cNvSpPr>
          <p:nvPr>
            <p:ph idx="1"/>
          </p:nvPr>
        </p:nvSpPr>
        <p:spPr>
          <a:xfrm>
            <a:off x="2492649" y="1284199"/>
            <a:ext cx="7796540" cy="5078486"/>
          </a:xfrm>
        </p:spPr>
        <p:txBody>
          <a:bodyPr>
            <a:normAutofit fontScale="85000" lnSpcReduction="20000"/>
          </a:bodyPr>
          <a:lstStyle/>
          <a:p>
            <a:r>
              <a:rPr lang="en-IN"/>
              <a:t>Personal Information:</a:t>
            </a:r>
          </a:p>
          <a:p>
            <a:r>
              <a:rPr lang="en-IN"/>
              <a:t>Name:              Manjiri Pramod Deshmukh</a:t>
            </a:r>
          </a:p>
          <a:p>
            <a:r>
              <a:rPr lang="en-IN"/>
              <a:t>Address:.         (Self)</a:t>
            </a:r>
          </a:p>
          <a:p>
            <a:r>
              <a:rPr lang="en-IN"/>
              <a:t>Email:.             </a:t>
            </a:r>
            <a:r>
              <a:rPr lang="en-IN">
                <a:hlinkClick r:id="rId2"/>
              </a:rPr>
              <a:t>Deshmukh@gmail.com</a:t>
            </a:r>
            <a:endParaRPr lang="en-IN"/>
          </a:p>
          <a:p>
            <a:r>
              <a:rPr lang="en-IN"/>
              <a:t>Contact:.          8806815275</a:t>
            </a:r>
          </a:p>
          <a:p>
            <a:r>
              <a:rPr lang="en-IN"/>
              <a:t>Date of birth:   15</a:t>
            </a:r>
            <a:r>
              <a:rPr lang="en-IN" baseline="30000"/>
              <a:t>th</a:t>
            </a:r>
            <a:r>
              <a:rPr lang="en-IN"/>
              <a:t> June 1988</a:t>
            </a:r>
          </a:p>
          <a:p>
            <a:r>
              <a:rPr lang="en-IN"/>
              <a:t>Age:.               23 Years</a:t>
            </a:r>
          </a:p>
          <a:p>
            <a:r>
              <a:rPr lang="en-IN"/>
              <a:t>Sex:.               Female</a:t>
            </a:r>
          </a:p>
          <a:p>
            <a:r>
              <a:rPr lang="en-IN"/>
              <a:t>Nationality:.      Indian</a:t>
            </a:r>
          </a:p>
          <a:p>
            <a:r>
              <a:rPr lang="en-IN"/>
              <a:t>Language:.      Marathi,Hindi, English  </a:t>
            </a:r>
          </a:p>
          <a:p>
            <a:r>
              <a:rPr lang="en-IN"/>
              <a:t>Marital status: Single</a:t>
            </a:r>
          </a:p>
          <a:p>
            <a:endParaRPr lang="en-IN"/>
          </a:p>
        </p:txBody>
      </p:sp>
    </p:spTree>
    <p:extLst>
      <p:ext uri="{BB962C8B-B14F-4D97-AF65-F5344CB8AC3E}">
        <p14:creationId xmlns:p14="http://schemas.microsoft.com/office/powerpoint/2010/main" val="170510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7B320-34A8-9E48-9F54-8AEACE11A198}"/>
              </a:ext>
            </a:extLst>
          </p:cNvPr>
          <p:cNvSpPr>
            <a:spLocks noGrp="1"/>
          </p:cNvSpPr>
          <p:nvPr>
            <p:ph type="title"/>
          </p:nvPr>
        </p:nvSpPr>
        <p:spPr>
          <a:xfrm>
            <a:off x="0" y="0"/>
            <a:ext cx="11527797" cy="8182259"/>
          </a:xfrm>
        </p:spPr>
        <p:txBody>
          <a:bodyPr>
            <a:normAutofit/>
          </a:bodyPr>
          <a:lstStyle/>
          <a:p>
            <a:pPr marL="742950" indent="-742950">
              <a:buFont typeface="+mj-lt"/>
              <a:buAutoNum type="arabicPeriod"/>
            </a:pPr>
            <a:r>
              <a:rPr lang="en-IN" sz="3600">
                <a:solidFill>
                  <a:srgbClr val="00B0F0"/>
                </a:solidFill>
              </a:rPr>
              <a:t>Academic Qualifications</a:t>
            </a:r>
            <a:endParaRPr lang="en-US" sz="3600">
              <a:solidFill>
                <a:srgbClr val="00B0F0"/>
              </a:solidFill>
            </a:endParaRPr>
          </a:p>
        </p:txBody>
      </p:sp>
      <p:graphicFrame>
        <p:nvGraphicFramePr>
          <p:cNvPr id="20" name="Table 20">
            <a:extLst>
              <a:ext uri="{FF2B5EF4-FFF2-40B4-BE49-F238E27FC236}">
                <a16:creationId xmlns:a16="http://schemas.microsoft.com/office/drawing/2014/main" id="{83D26EE1-826C-8E48-92D4-446CFD112028}"/>
              </a:ext>
            </a:extLst>
          </p:cNvPr>
          <p:cNvGraphicFramePr>
            <a:graphicFrameLocks noGrp="1"/>
          </p:cNvGraphicFramePr>
          <p:nvPr>
            <p:ph idx="1"/>
            <p:extLst>
              <p:ext uri="{D42A27DB-BD31-4B8C-83A1-F6EECF244321}">
                <p14:modId xmlns:p14="http://schemas.microsoft.com/office/powerpoint/2010/main" val="466399538"/>
              </p:ext>
            </p:extLst>
          </p:nvPr>
        </p:nvGraphicFramePr>
        <p:xfrm>
          <a:off x="0" y="79461"/>
          <a:ext cx="11527795" cy="6699078"/>
        </p:xfrm>
        <a:graphic>
          <a:graphicData uri="http://schemas.openxmlformats.org/drawingml/2006/table">
            <a:tbl>
              <a:tblPr firstRow="1" bandRow="1">
                <a:tableStyleId>{5C22544A-7EE6-4342-B048-85BDC9FD1C3A}</a:tableStyleId>
              </a:tblPr>
              <a:tblGrid>
                <a:gridCol w="2305559">
                  <a:extLst>
                    <a:ext uri="{9D8B030D-6E8A-4147-A177-3AD203B41FA5}">
                      <a16:colId xmlns:a16="http://schemas.microsoft.com/office/drawing/2014/main" val="2147137086"/>
                    </a:ext>
                  </a:extLst>
                </a:gridCol>
                <a:gridCol w="2305559">
                  <a:extLst>
                    <a:ext uri="{9D8B030D-6E8A-4147-A177-3AD203B41FA5}">
                      <a16:colId xmlns:a16="http://schemas.microsoft.com/office/drawing/2014/main" val="324930265"/>
                    </a:ext>
                  </a:extLst>
                </a:gridCol>
                <a:gridCol w="2305559">
                  <a:extLst>
                    <a:ext uri="{9D8B030D-6E8A-4147-A177-3AD203B41FA5}">
                      <a16:colId xmlns:a16="http://schemas.microsoft.com/office/drawing/2014/main" val="197808679"/>
                    </a:ext>
                  </a:extLst>
                </a:gridCol>
                <a:gridCol w="2305559">
                  <a:extLst>
                    <a:ext uri="{9D8B030D-6E8A-4147-A177-3AD203B41FA5}">
                      <a16:colId xmlns:a16="http://schemas.microsoft.com/office/drawing/2014/main" val="1884403517"/>
                    </a:ext>
                  </a:extLst>
                </a:gridCol>
                <a:gridCol w="2305559">
                  <a:extLst>
                    <a:ext uri="{9D8B030D-6E8A-4147-A177-3AD203B41FA5}">
                      <a16:colId xmlns:a16="http://schemas.microsoft.com/office/drawing/2014/main" val="3764487563"/>
                    </a:ext>
                  </a:extLst>
                </a:gridCol>
              </a:tblGrid>
              <a:tr h="1818321">
                <a:tc>
                  <a:txBody>
                    <a:bodyPr/>
                    <a:lstStyle/>
                    <a:p>
                      <a:r>
                        <a:rPr lang="en-IN" sz="3600" b="0">
                          <a:solidFill>
                            <a:srgbClr val="FF0000"/>
                          </a:solidFill>
                        </a:rPr>
                        <a:t>Course/ Degree</a:t>
                      </a:r>
                      <a:endParaRPr lang="en-US" sz="3600" b="0">
                        <a:solidFill>
                          <a:srgbClr val="FF0000"/>
                        </a:solidFill>
                      </a:endParaRPr>
                    </a:p>
                  </a:txBody>
                  <a:tcPr/>
                </a:tc>
                <a:tc>
                  <a:txBody>
                    <a:bodyPr/>
                    <a:lstStyle/>
                    <a:p>
                      <a:r>
                        <a:rPr lang="en-IN" sz="3600" b="0">
                          <a:solidFill>
                            <a:srgbClr val="FF0000"/>
                          </a:solidFill>
                        </a:rPr>
                        <a:t>Year of passing</a:t>
                      </a:r>
                      <a:endParaRPr lang="en-US" sz="3600" b="0">
                        <a:solidFill>
                          <a:srgbClr val="FF0000"/>
                        </a:solidFill>
                      </a:endParaRPr>
                    </a:p>
                  </a:txBody>
                  <a:tcPr/>
                </a:tc>
                <a:tc>
                  <a:txBody>
                    <a:bodyPr/>
                    <a:lstStyle/>
                    <a:p>
                      <a:r>
                        <a:rPr lang="en-IN" sz="3600">
                          <a:solidFill>
                            <a:srgbClr val="FF0000"/>
                          </a:solidFill>
                        </a:rPr>
                        <a:t>School/ college</a:t>
                      </a:r>
                      <a:endParaRPr lang="en-US" sz="3600">
                        <a:solidFill>
                          <a:srgbClr val="FF0000"/>
                        </a:solidFill>
                      </a:endParaRPr>
                    </a:p>
                  </a:txBody>
                  <a:tcPr/>
                </a:tc>
                <a:tc>
                  <a:txBody>
                    <a:bodyPr/>
                    <a:lstStyle/>
                    <a:p>
                      <a:r>
                        <a:rPr lang="en-IN" sz="3600">
                          <a:solidFill>
                            <a:srgbClr val="FF0000"/>
                          </a:solidFill>
                        </a:rPr>
                        <a:t>Main Subject</a:t>
                      </a:r>
                      <a:endParaRPr lang="en-US" sz="3600">
                        <a:solidFill>
                          <a:srgbClr val="FF0000"/>
                        </a:solidFill>
                      </a:endParaRPr>
                    </a:p>
                  </a:txBody>
                  <a:tcPr/>
                </a:tc>
                <a:tc>
                  <a:txBody>
                    <a:bodyPr/>
                    <a:lstStyle/>
                    <a:p>
                      <a:r>
                        <a:rPr lang="en-IN" sz="3600">
                          <a:solidFill>
                            <a:srgbClr val="FF0000"/>
                          </a:solidFill>
                        </a:rPr>
                        <a:t>Percentage of marks</a:t>
                      </a:r>
                      <a:endParaRPr lang="en-US" sz="3600">
                        <a:solidFill>
                          <a:srgbClr val="FF0000"/>
                        </a:solidFill>
                      </a:endParaRPr>
                    </a:p>
                  </a:txBody>
                  <a:tcPr/>
                </a:tc>
                <a:extLst>
                  <a:ext uri="{0D108BD9-81ED-4DB2-BD59-A6C34878D82A}">
                    <a16:rowId xmlns:a16="http://schemas.microsoft.com/office/drawing/2014/main" val="3674840201"/>
                  </a:ext>
                </a:extLst>
              </a:tr>
              <a:tr h="1626919">
                <a:tc>
                  <a:txBody>
                    <a:bodyPr/>
                    <a:lstStyle/>
                    <a:p>
                      <a:r>
                        <a:rPr lang="en-IN" sz="2800"/>
                        <a:t>B.A</a:t>
                      </a:r>
                      <a:endParaRPr lang="en-US" sz="2800"/>
                    </a:p>
                  </a:txBody>
                  <a:tcPr/>
                </a:tc>
                <a:tc>
                  <a:txBody>
                    <a:bodyPr/>
                    <a:lstStyle/>
                    <a:p>
                      <a:r>
                        <a:rPr lang="en-IN" sz="3200"/>
                        <a:t>April 2008</a:t>
                      </a:r>
                      <a:endParaRPr lang="en-US" sz="3200"/>
                    </a:p>
                  </a:txBody>
                  <a:tcPr/>
                </a:tc>
                <a:tc>
                  <a:txBody>
                    <a:bodyPr/>
                    <a:lstStyle/>
                    <a:p>
                      <a:r>
                        <a:rPr lang="en-IN" sz="3200"/>
                        <a:t>Shivaji college Satara</a:t>
                      </a:r>
                      <a:endParaRPr lang="en-US" sz="3200"/>
                    </a:p>
                  </a:txBody>
                  <a:tcPr/>
                </a:tc>
                <a:tc>
                  <a:txBody>
                    <a:bodyPr/>
                    <a:lstStyle/>
                    <a:p>
                      <a:r>
                        <a:rPr lang="en-IN" sz="3200"/>
                        <a:t>English</a:t>
                      </a:r>
                      <a:endParaRPr lang="en-US" sz="3200"/>
                    </a:p>
                  </a:txBody>
                  <a:tcPr/>
                </a:tc>
                <a:tc>
                  <a:txBody>
                    <a:bodyPr/>
                    <a:lstStyle/>
                    <a:p>
                      <a:r>
                        <a:rPr lang="en-IN" sz="3200"/>
                        <a:t>70 first</a:t>
                      </a:r>
                      <a:endParaRPr lang="en-US" sz="3200"/>
                    </a:p>
                  </a:txBody>
                  <a:tcPr/>
                </a:tc>
                <a:extLst>
                  <a:ext uri="{0D108BD9-81ED-4DB2-BD59-A6C34878D82A}">
                    <a16:rowId xmlns:a16="http://schemas.microsoft.com/office/drawing/2014/main" val="461567355"/>
                  </a:ext>
                </a:extLst>
              </a:tr>
              <a:tr h="2137325">
                <a:tc>
                  <a:txBody>
                    <a:bodyPr/>
                    <a:lstStyle/>
                    <a:p>
                      <a:r>
                        <a:rPr lang="en-IN" sz="3200"/>
                        <a:t>H.S.C</a:t>
                      </a:r>
                      <a:endParaRPr lang="en-US" sz="3200"/>
                    </a:p>
                  </a:txBody>
                  <a:tcPr/>
                </a:tc>
                <a:tc>
                  <a:txBody>
                    <a:bodyPr/>
                    <a:lstStyle/>
                    <a:p>
                      <a:r>
                        <a:rPr lang="en-IN" sz="3200"/>
                        <a:t>March 2005</a:t>
                      </a:r>
                      <a:endParaRPr lang="en-US" sz="3200"/>
                    </a:p>
                  </a:txBody>
                  <a:tcPr/>
                </a:tc>
                <a:tc>
                  <a:txBody>
                    <a:bodyPr/>
                    <a:lstStyle/>
                    <a:p>
                      <a:r>
                        <a:rPr lang="en-IN" sz="3200"/>
                        <a:t>B.S College Satara</a:t>
                      </a:r>
                      <a:endParaRPr lang="en-US" sz="3200"/>
                    </a:p>
                  </a:txBody>
                  <a:tcPr/>
                </a:tc>
                <a:tc>
                  <a:txBody>
                    <a:bodyPr/>
                    <a:lstStyle/>
                    <a:p>
                      <a:r>
                        <a:rPr lang="en-IN" sz="3200"/>
                        <a:t>English, Marathi,Hindi, Economic</a:t>
                      </a:r>
                      <a:endParaRPr lang="en-US" sz="3200"/>
                    </a:p>
                  </a:txBody>
                  <a:tcPr/>
                </a:tc>
                <a:tc>
                  <a:txBody>
                    <a:bodyPr/>
                    <a:lstStyle/>
                    <a:p>
                      <a:r>
                        <a:rPr lang="en-IN" sz="3200"/>
                        <a:t>82 First</a:t>
                      </a:r>
                      <a:endParaRPr lang="en-US" sz="3200"/>
                    </a:p>
                  </a:txBody>
                  <a:tcPr/>
                </a:tc>
                <a:extLst>
                  <a:ext uri="{0D108BD9-81ED-4DB2-BD59-A6C34878D82A}">
                    <a16:rowId xmlns:a16="http://schemas.microsoft.com/office/drawing/2014/main" val="575959162"/>
                  </a:ext>
                </a:extLst>
              </a:tr>
              <a:tr h="1116513">
                <a:tc>
                  <a:txBody>
                    <a:bodyPr/>
                    <a:lstStyle/>
                    <a:p>
                      <a:r>
                        <a:rPr lang="en-IN" sz="3200"/>
                        <a:t>S.S.C</a:t>
                      </a:r>
                      <a:endParaRPr lang="en-US" sz="3200"/>
                    </a:p>
                  </a:txBody>
                  <a:tcPr/>
                </a:tc>
                <a:tc>
                  <a:txBody>
                    <a:bodyPr/>
                    <a:lstStyle/>
                    <a:p>
                      <a:r>
                        <a:rPr lang="en-IN" sz="3200"/>
                        <a:t>March 2003</a:t>
                      </a:r>
                      <a:endParaRPr lang="en-US" sz="3200"/>
                    </a:p>
                  </a:txBody>
                  <a:tcPr/>
                </a:tc>
                <a:tc>
                  <a:txBody>
                    <a:bodyPr/>
                    <a:lstStyle/>
                    <a:p>
                      <a:r>
                        <a:rPr lang="en-IN" sz="3200"/>
                        <a:t>B.V Mandir</a:t>
                      </a:r>
                      <a:r>
                        <a:rPr lang="en-IN"/>
                        <a:t> </a:t>
                      </a:r>
                      <a:r>
                        <a:rPr lang="en-IN" sz="3200"/>
                        <a:t>Satara</a:t>
                      </a:r>
                      <a:endParaRPr lang="en-US" sz="3200"/>
                    </a:p>
                  </a:txBody>
                  <a:tcPr/>
                </a:tc>
                <a:tc>
                  <a:txBody>
                    <a:bodyPr/>
                    <a:lstStyle/>
                    <a:p>
                      <a:endParaRPr lang="en-US"/>
                    </a:p>
                  </a:txBody>
                  <a:tcPr/>
                </a:tc>
                <a:tc>
                  <a:txBody>
                    <a:bodyPr/>
                    <a:lstStyle/>
                    <a:p>
                      <a:r>
                        <a:rPr lang="en-IN" sz="3200"/>
                        <a:t>75 First</a:t>
                      </a:r>
                      <a:endParaRPr lang="en-US" sz="3200"/>
                    </a:p>
                  </a:txBody>
                  <a:tcPr/>
                </a:tc>
                <a:extLst>
                  <a:ext uri="{0D108BD9-81ED-4DB2-BD59-A6C34878D82A}">
                    <a16:rowId xmlns:a16="http://schemas.microsoft.com/office/drawing/2014/main" val="732980154"/>
                  </a:ext>
                </a:extLst>
              </a:tr>
            </a:tbl>
          </a:graphicData>
        </a:graphic>
      </p:graphicFrame>
    </p:spTree>
    <p:extLst>
      <p:ext uri="{BB962C8B-B14F-4D97-AF65-F5344CB8AC3E}">
        <p14:creationId xmlns:p14="http://schemas.microsoft.com/office/powerpoint/2010/main" val="2471835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412E2-ED85-014B-82CF-033F3B4BB984}"/>
              </a:ext>
            </a:extLst>
          </p:cNvPr>
          <p:cNvSpPr>
            <a:spLocks noGrp="1"/>
          </p:cNvSpPr>
          <p:nvPr>
            <p:ph type="title"/>
          </p:nvPr>
        </p:nvSpPr>
        <p:spPr>
          <a:xfrm>
            <a:off x="517391" y="679698"/>
            <a:ext cx="7958331" cy="1077229"/>
          </a:xfrm>
        </p:spPr>
        <p:txBody>
          <a:bodyPr>
            <a:normAutofit/>
          </a:bodyPr>
          <a:lstStyle/>
          <a:p>
            <a:r>
              <a:rPr lang="en-IN" sz="4000" b="1">
                <a:solidFill>
                  <a:srgbClr val="FF0000"/>
                </a:solidFill>
              </a:rPr>
              <a:t>Work Experience</a:t>
            </a:r>
            <a:endParaRPr lang="en-US" sz="4000" b="1">
              <a:solidFill>
                <a:srgbClr val="FF0000"/>
              </a:solidFill>
            </a:endParaRPr>
          </a:p>
        </p:txBody>
      </p:sp>
      <p:graphicFrame>
        <p:nvGraphicFramePr>
          <p:cNvPr id="8" name="Table 8">
            <a:extLst>
              <a:ext uri="{FF2B5EF4-FFF2-40B4-BE49-F238E27FC236}">
                <a16:creationId xmlns:a16="http://schemas.microsoft.com/office/drawing/2014/main" id="{4DC9BF87-ED9B-DE4A-A18B-79E3A7B1464B}"/>
              </a:ext>
            </a:extLst>
          </p:cNvPr>
          <p:cNvGraphicFramePr>
            <a:graphicFrameLocks noGrp="1"/>
          </p:cNvGraphicFramePr>
          <p:nvPr>
            <p:ph idx="1"/>
            <p:extLst>
              <p:ext uri="{D42A27DB-BD31-4B8C-83A1-F6EECF244321}">
                <p14:modId xmlns:p14="http://schemas.microsoft.com/office/powerpoint/2010/main" val="1434222055"/>
              </p:ext>
            </p:extLst>
          </p:nvPr>
        </p:nvGraphicFramePr>
        <p:xfrm>
          <a:off x="2501788" y="2003738"/>
          <a:ext cx="7958332" cy="4511973"/>
        </p:xfrm>
        <a:graphic>
          <a:graphicData uri="http://schemas.openxmlformats.org/drawingml/2006/table">
            <a:tbl>
              <a:tblPr firstRow="1" bandRow="1">
                <a:tableStyleId>{5C22544A-7EE6-4342-B048-85BDC9FD1C3A}</a:tableStyleId>
              </a:tblPr>
              <a:tblGrid>
                <a:gridCol w="1989583">
                  <a:extLst>
                    <a:ext uri="{9D8B030D-6E8A-4147-A177-3AD203B41FA5}">
                      <a16:colId xmlns:a16="http://schemas.microsoft.com/office/drawing/2014/main" val="4270661726"/>
                    </a:ext>
                  </a:extLst>
                </a:gridCol>
                <a:gridCol w="1989583">
                  <a:extLst>
                    <a:ext uri="{9D8B030D-6E8A-4147-A177-3AD203B41FA5}">
                      <a16:colId xmlns:a16="http://schemas.microsoft.com/office/drawing/2014/main" val="583195303"/>
                    </a:ext>
                  </a:extLst>
                </a:gridCol>
                <a:gridCol w="1989583">
                  <a:extLst>
                    <a:ext uri="{9D8B030D-6E8A-4147-A177-3AD203B41FA5}">
                      <a16:colId xmlns:a16="http://schemas.microsoft.com/office/drawing/2014/main" val="1582868712"/>
                    </a:ext>
                  </a:extLst>
                </a:gridCol>
                <a:gridCol w="1989583">
                  <a:extLst>
                    <a:ext uri="{9D8B030D-6E8A-4147-A177-3AD203B41FA5}">
                      <a16:colId xmlns:a16="http://schemas.microsoft.com/office/drawing/2014/main" val="3364846988"/>
                    </a:ext>
                  </a:extLst>
                </a:gridCol>
              </a:tblGrid>
              <a:tr h="1169771">
                <a:tc>
                  <a:txBody>
                    <a:bodyPr/>
                    <a:lstStyle/>
                    <a:p>
                      <a:r>
                        <a:rPr lang="en-IN"/>
                        <a:t>Period</a:t>
                      </a:r>
                      <a:endParaRPr lang="en-US"/>
                    </a:p>
                  </a:txBody>
                  <a:tcPr/>
                </a:tc>
                <a:tc>
                  <a:txBody>
                    <a:bodyPr/>
                    <a:lstStyle/>
                    <a:p>
                      <a:r>
                        <a:rPr lang="en-IN"/>
                        <a:t>Employer</a:t>
                      </a:r>
                      <a:endParaRPr lang="en-US"/>
                    </a:p>
                  </a:txBody>
                  <a:tcPr/>
                </a:tc>
                <a:tc>
                  <a:txBody>
                    <a:bodyPr/>
                    <a:lstStyle/>
                    <a:p>
                      <a:r>
                        <a:rPr lang="en-IN"/>
                        <a:t>Position held</a:t>
                      </a:r>
                      <a:endParaRPr lang="en-US"/>
                    </a:p>
                  </a:txBody>
                  <a:tcPr/>
                </a:tc>
                <a:tc>
                  <a:txBody>
                    <a:bodyPr/>
                    <a:lstStyle/>
                    <a:p>
                      <a:r>
                        <a:rPr lang="en-IN"/>
                        <a:t>Nature of duties</a:t>
                      </a:r>
                      <a:endParaRPr lang="en-US"/>
                    </a:p>
                  </a:txBody>
                  <a:tcPr/>
                </a:tc>
                <a:extLst>
                  <a:ext uri="{0D108BD9-81ED-4DB2-BD59-A6C34878D82A}">
                    <a16:rowId xmlns:a16="http://schemas.microsoft.com/office/drawing/2014/main" val="2712276238"/>
                  </a:ext>
                </a:extLst>
              </a:tr>
              <a:tr h="1671101">
                <a:tc>
                  <a:txBody>
                    <a:bodyPr/>
                    <a:lstStyle/>
                    <a:p>
                      <a:r>
                        <a:rPr lang="en-IN"/>
                        <a:t>2009 June</a:t>
                      </a:r>
                      <a:endParaRPr lang="en-US"/>
                    </a:p>
                  </a:txBody>
                  <a:tcPr/>
                </a:tc>
                <a:tc>
                  <a:txBody>
                    <a:bodyPr/>
                    <a:lstStyle/>
                    <a:p>
                      <a:r>
                        <a:rPr lang="en-IN"/>
                        <a:t>Vision computer satara</a:t>
                      </a:r>
                      <a:endParaRPr lang="en-US"/>
                    </a:p>
                  </a:txBody>
                  <a:tcPr/>
                </a:tc>
                <a:tc>
                  <a:txBody>
                    <a:bodyPr/>
                    <a:lstStyle/>
                    <a:p>
                      <a:r>
                        <a:rPr lang="en-IN"/>
                        <a:t>Faculty</a:t>
                      </a:r>
                      <a:endParaRPr lang="en-US"/>
                    </a:p>
                  </a:txBody>
                  <a:tcPr/>
                </a:tc>
                <a:tc>
                  <a:txBody>
                    <a:bodyPr/>
                    <a:lstStyle/>
                    <a:p>
                      <a:r>
                        <a:rPr lang="en-IN"/>
                        <a:t>Teaching</a:t>
                      </a:r>
                      <a:endParaRPr lang="en-US"/>
                    </a:p>
                  </a:txBody>
                  <a:tcPr/>
                </a:tc>
                <a:extLst>
                  <a:ext uri="{0D108BD9-81ED-4DB2-BD59-A6C34878D82A}">
                    <a16:rowId xmlns:a16="http://schemas.microsoft.com/office/drawing/2014/main" val="2838571907"/>
                  </a:ext>
                </a:extLst>
              </a:tr>
              <a:tr h="1671101">
                <a:tc>
                  <a:txBody>
                    <a:bodyPr/>
                    <a:lstStyle/>
                    <a:p>
                      <a:r>
                        <a:rPr lang="en-IN"/>
                        <a:t>2010 June</a:t>
                      </a:r>
                      <a:endParaRPr lang="en-US"/>
                    </a:p>
                  </a:txBody>
                  <a:tcPr/>
                </a:tc>
                <a:tc>
                  <a:txBody>
                    <a:bodyPr/>
                    <a:lstStyle/>
                    <a:p>
                      <a:r>
                        <a:rPr lang="en-IN"/>
                        <a:t>Om computer karad</a:t>
                      </a:r>
                      <a:endParaRPr lang="en-US"/>
                    </a:p>
                  </a:txBody>
                  <a:tcPr/>
                </a:tc>
                <a:tc>
                  <a:txBody>
                    <a:bodyPr/>
                    <a:lstStyle/>
                    <a:p>
                      <a:r>
                        <a:rPr lang="en-IN"/>
                        <a:t>Faculty</a:t>
                      </a:r>
                      <a:endParaRPr lang="en-US"/>
                    </a:p>
                  </a:txBody>
                  <a:tcPr/>
                </a:tc>
                <a:tc>
                  <a:txBody>
                    <a:bodyPr/>
                    <a:lstStyle/>
                    <a:p>
                      <a:r>
                        <a:rPr lang="en-IN"/>
                        <a:t>Programming c++</a:t>
                      </a:r>
                      <a:endParaRPr lang="en-US"/>
                    </a:p>
                  </a:txBody>
                  <a:tcPr/>
                </a:tc>
                <a:extLst>
                  <a:ext uri="{0D108BD9-81ED-4DB2-BD59-A6C34878D82A}">
                    <a16:rowId xmlns:a16="http://schemas.microsoft.com/office/drawing/2014/main" val="2686848887"/>
                  </a:ext>
                </a:extLst>
              </a:tr>
            </a:tbl>
          </a:graphicData>
        </a:graphic>
      </p:graphicFrame>
    </p:spTree>
    <p:extLst>
      <p:ext uri="{BB962C8B-B14F-4D97-AF65-F5344CB8AC3E}">
        <p14:creationId xmlns:p14="http://schemas.microsoft.com/office/powerpoint/2010/main" val="213860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93760-6F59-4449-A847-09ABEF9EA69A}"/>
              </a:ext>
            </a:extLst>
          </p:cNvPr>
          <p:cNvSpPr>
            <a:spLocks noGrp="1"/>
          </p:cNvSpPr>
          <p:nvPr>
            <p:ph type="title"/>
          </p:nvPr>
        </p:nvSpPr>
        <p:spPr/>
        <p:txBody>
          <a:bodyPr>
            <a:normAutofit/>
          </a:bodyPr>
          <a:lstStyle/>
          <a:p>
            <a:r>
              <a:rPr lang="en-IN" sz="4000" b="1">
                <a:solidFill>
                  <a:srgbClr val="7030A0"/>
                </a:solidFill>
              </a:rPr>
              <a:t>Additional Information</a:t>
            </a:r>
            <a:endParaRPr lang="en-US" sz="4000" b="1">
              <a:solidFill>
                <a:srgbClr val="7030A0"/>
              </a:solidFill>
            </a:endParaRPr>
          </a:p>
        </p:txBody>
      </p:sp>
      <p:sp>
        <p:nvSpPr>
          <p:cNvPr id="3" name="Content Placeholder 2">
            <a:extLst>
              <a:ext uri="{FF2B5EF4-FFF2-40B4-BE49-F238E27FC236}">
                <a16:creationId xmlns:a16="http://schemas.microsoft.com/office/drawing/2014/main" id="{2266D690-7267-D84E-933E-B1290FBCA67B}"/>
              </a:ext>
            </a:extLst>
          </p:cNvPr>
          <p:cNvSpPr>
            <a:spLocks noGrp="1"/>
          </p:cNvSpPr>
          <p:nvPr>
            <p:ph idx="1"/>
          </p:nvPr>
        </p:nvSpPr>
        <p:spPr>
          <a:xfrm>
            <a:off x="2773599" y="2052116"/>
            <a:ext cx="7796540" cy="1376884"/>
          </a:xfrm>
        </p:spPr>
        <p:txBody>
          <a:bodyPr>
            <a:normAutofit fontScale="40000" lnSpcReduction="20000"/>
          </a:bodyPr>
          <a:lstStyle/>
          <a:p>
            <a:r>
              <a:rPr lang="en-IN" sz="4200" b="1">
                <a:solidFill>
                  <a:srgbClr val="FF0000"/>
                </a:solidFill>
              </a:rPr>
              <a:t>Completed course in programming</a:t>
            </a:r>
          </a:p>
          <a:p>
            <a:r>
              <a:rPr lang="en-IN" sz="4200" b="1">
                <a:solidFill>
                  <a:srgbClr val="FF0000"/>
                </a:solidFill>
              </a:rPr>
              <a:t>State level kabbadi player</a:t>
            </a:r>
          </a:p>
          <a:p>
            <a:r>
              <a:rPr lang="en-IN" sz="4200" b="1">
                <a:solidFill>
                  <a:srgbClr val="FF0000"/>
                </a:solidFill>
              </a:rPr>
              <a:t>Karate yellow belt</a:t>
            </a:r>
          </a:p>
          <a:p>
            <a:pPr marL="0" indent="0">
              <a:buNone/>
            </a:pPr>
            <a:endParaRPr lang="en-IN"/>
          </a:p>
        </p:txBody>
      </p:sp>
    </p:spTree>
    <p:extLst>
      <p:ext uri="{BB962C8B-B14F-4D97-AF65-F5344CB8AC3E}">
        <p14:creationId xmlns:p14="http://schemas.microsoft.com/office/powerpoint/2010/main" val="312539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Madison</vt:lpstr>
      <vt:lpstr>Compulsory English for B.A First Year Semister 2 Year:2019-20, </vt:lpstr>
      <vt:lpstr>PowerPoint Presentation</vt:lpstr>
      <vt:lpstr>PowerPoint Presentation</vt:lpstr>
      <vt:lpstr>Curriculum Vitae</vt:lpstr>
      <vt:lpstr>Academic Qualifications</vt:lpstr>
      <vt:lpstr>Work Experience</vt:lpstr>
      <vt:lpstr>Additional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Compulsory English for B.A First Year Semister 2 Year:2019-20, </dc:title>
  <dc:creator>sgrsawant55@gmail.com</dc:creator>
  <cp:lastModifiedBy>sgrsawant55@gmail.com</cp:lastModifiedBy>
  <cp:revision>6</cp:revision>
  <dcterms:created xsi:type="dcterms:W3CDTF">2019-10-11T09:42:44Z</dcterms:created>
  <dcterms:modified xsi:type="dcterms:W3CDTF">2019-11-12T14:20:51Z</dcterms:modified>
</cp:coreProperties>
</file>